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18"/>
  </p:notesMasterIdLst>
  <p:sldIdLst>
    <p:sldId id="919" r:id="rId2"/>
    <p:sldId id="948" r:id="rId3"/>
    <p:sldId id="950" r:id="rId4"/>
    <p:sldId id="987" r:id="rId5"/>
    <p:sldId id="961" r:id="rId6"/>
    <p:sldId id="980" r:id="rId7"/>
    <p:sldId id="981" r:id="rId8"/>
    <p:sldId id="499" r:id="rId9"/>
    <p:sldId id="967" r:id="rId10"/>
    <p:sldId id="983" r:id="rId11"/>
    <p:sldId id="979" r:id="rId12"/>
    <p:sldId id="985" r:id="rId13"/>
    <p:sldId id="984" r:id="rId14"/>
    <p:sldId id="982" r:id="rId15"/>
    <p:sldId id="986" r:id="rId16"/>
    <p:sldId id="917" r:id="rId17"/>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87"/>
            <p14:sldId id="961"/>
            <p14:sldId id="980"/>
            <p14:sldId id="981"/>
            <p14:sldId id="499"/>
            <p14:sldId id="967"/>
            <p14:sldId id="983"/>
            <p14:sldId id="979"/>
            <p14:sldId id="985"/>
            <p14:sldId id="984"/>
            <p14:sldId id="982"/>
            <p14:sldId id="986"/>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58"/>
    <a:srgbClr val="7DFE7D"/>
    <a:srgbClr val="D04242"/>
    <a:srgbClr val="CA5200"/>
    <a:srgbClr val="148C25"/>
    <a:srgbClr val="EAE8E9"/>
    <a:srgbClr val="000000"/>
    <a:srgbClr val="FFFFFF"/>
    <a:srgbClr val="F7F7F7"/>
    <a:srgbClr val="EDEDE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45" autoAdjust="0"/>
  </p:normalViewPr>
  <p:slideViewPr>
    <p:cSldViewPr snapToGrid="0" showGuides="1">
      <p:cViewPr varScale="1">
        <p:scale>
          <a:sx n="30" d="100"/>
          <a:sy n="30" d="100"/>
        </p:scale>
        <p:origin x="1614" y="84"/>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smtClean="0"/>
            <a:t>Поиск самых «жирных» скважин с отклонениями</a:t>
          </a:r>
          <a:endParaRPr lang="ru-RU" sz="2800" dirty="0"/>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smtClean="0"/>
            <a:t>Введение множителей на скважины</a:t>
          </a:r>
          <a:endParaRPr lang="ru-RU" sz="2800" dirty="0"/>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smtClean="0"/>
            <a:t>Расчет модели</a:t>
          </a:r>
          <a:endParaRPr lang="ru-RU" sz="2800" dirty="0"/>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smtClean="0"/>
            <a:t>Анализ результатов расчета</a:t>
          </a:r>
          <a:endParaRPr lang="ru-RU" sz="2800" dirty="0"/>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smtClean="0"/>
            <a:t>Формализация </a:t>
          </a:r>
          <a:r>
            <a:rPr lang="ru-RU" dirty="0" smtClean="0"/>
            <a:t>задач, определение целевой функции</a:t>
          </a:r>
          <a:endParaRPr lang="ru-RU" dirty="0" smtClean="0"/>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smtClean="0"/>
            <a:t>Выявление систематики и шума</a:t>
          </a:r>
          <a:endParaRPr lang="ru-RU" dirty="0"/>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smtClean="0"/>
            <a:t>Разведочные расчеты</a:t>
          </a:r>
          <a:endParaRPr lang="ru-RU" sz="3200" b="1" dirty="0"/>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smtClean="0"/>
            <a:t>Оптимизация параметров</a:t>
          </a:r>
          <a:endParaRPr lang="ru-RU"/>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smtClean="0"/>
            <a:t>Формирование рабочих гипотез, выбор основной</a:t>
          </a:r>
          <a:endParaRPr lang="ru-RU" dirty="0" smtClean="0"/>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smtClean="0"/>
            <a:t>Поиск самых «жирных» скважин с отклонениями</a:t>
          </a:r>
          <a:endParaRPr lang="ru-RU" sz="2800" kern="1200" dirty="0"/>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smtClean="0"/>
            <a:t>Введение множителей на скважины</a:t>
          </a:r>
          <a:endParaRPr lang="ru-RU" sz="2800" kern="1200" dirty="0"/>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smtClean="0"/>
            <a:t>Расчет модели</a:t>
          </a:r>
          <a:endParaRPr lang="ru-RU" sz="2800" kern="1200" dirty="0"/>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smtClean="0"/>
            <a:t>Анализ результатов расчета</a:t>
          </a:r>
          <a:endParaRPr lang="ru-RU" sz="2800" kern="1200" dirty="0"/>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845820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537459"/>
          <a:ext cx="4253132" cy="3383280"/>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smtClean="0"/>
            <a:t>Разведочные расчеты</a:t>
          </a:r>
          <a:endParaRPr lang="ru-RU" sz="3200" b="1" kern="1200" dirty="0"/>
        </a:p>
      </dsp:txBody>
      <dsp:txXfrm>
        <a:off x="174035" y="2702617"/>
        <a:ext cx="3922816" cy="3052964"/>
      </dsp:txXfrm>
    </dsp:sp>
    <dsp:sp modelId="{BBE57F44-B33B-409F-AC25-A6E90E7DA5FA}">
      <dsp:nvSpPr>
        <dsp:cNvPr id="0" name=""/>
        <dsp:cNvSpPr/>
      </dsp:nvSpPr>
      <dsp:spPr>
        <a:xfrm>
          <a:off x="4638693" y="2537459"/>
          <a:ext cx="4253132" cy="338328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ru-RU" sz="3600" kern="1200" dirty="0" smtClean="0"/>
            <a:t>Выявление систематики и шума</a:t>
          </a:r>
          <a:endParaRPr lang="ru-RU" sz="3600" kern="1200" dirty="0"/>
        </a:p>
      </dsp:txBody>
      <dsp:txXfrm>
        <a:off x="4803851" y="2702617"/>
        <a:ext cx="3922816" cy="3052964"/>
      </dsp:txXfrm>
    </dsp:sp>
    <dsp:sp modelId="{FF2E7B6C-F250-435E-8BEB-CA03A8D5F136}">
      <dsp:nvSpPr>
        <dsp:cNvPr id="0" name=""/>
        <dsp:cNvSpPr/>
      </dsp:nvSpPr>
      <dsp:spPr>
        <a:xfrm>
          <a:off x="9268508" y="2537459"/>
          <a:ext cx="4253132" cy="338328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ru-RU" sz="3600" kern="1200" dirty="0" smtClean="0"/>
            <a:t>Формирование рабочих гипотез, выбор основной</a:t>
          </a:r>
          <a:endParaRPr lang="ru-RU" sz="3600" kern="1200" dirty="0" smtClean="0"/>
        </a:p>
      </dsp:txBody>
      <dsp:txXfrm>
        <a:off x="9433666" y="2702617"/>
        <a:ext cx="3922816" cy="3052964"/>
      </dsp:txXfrm>
    </dsp:sp>
    <dsp:sp modelId="{69EF0B32-44E1-48BF-8038-3DA4C9E5A981}">
      <dsp:nvSpPr>
        <dsp:cNvPr id="0" name=""/>
        <dsp:cNvSpPr/>
      </dsp:nvSpPr>
      <dsp:spPr>
        <a:xfrm>
          <a:off x="13898324" y="2537459"/>
          <a:ext cx="4253132" cy="338328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ru-RU" sz="3600" kern="1200" dirty="0" smtClean="0"/>
            <a:t>Формализация </a:t>
          </a:r>
          <a:r>
            <a:rPr lang="ru-RU" sz="3600" kern="1200" dirty="0" smtClean="0"/>
            <a:t>задач, определение целевой функции</a:t>
          </a:r>
          <a:endParaRPr lang="ru-RU" sz="3600" kern="1200" dirty="0" smtClean="0"/>
        </a:p>
      </dsp:txBody>
      <dsp:txXfrm>
        <a:off x="14063482" y="2702617"/>
        <a:ext cx="3922816" cy="3052964"/>
      </dsp:txXfrm>
    </dsp:sp>
    <dsp:sp modelId="{53FE50A6-FDA4-44CC-ACFE-2B5F391E0D2E}">
      <dsp:nvSpPr>
        <dsp:cNvPr id="0" name=""/>
        <dsp:cNvSpPr/>
      </dsp:nvSpPr>
      <dsp:spPr>
        <a:xfrm>
          <a:off x="18528139" y="2537459"/>
          <a:ext cx="4253132" cy="338328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ru-RU" sz="3600" kern="1200" smtClean="0"/>
            <a:t>Оптимизация параметров</a:t>
          </a:r>
          <a:endParaRPr lang="ru-RU" sz="3600" kern="1200"/>
        </a:p>
      </dsp:txBody>
      <dsp:txXfrm>
        <a:off x="18693297" y="2702617"/>
        <a:ext cx="3922816" cy="305296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10.04.2024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330874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3508522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7</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2124324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smtClean="0"/>
              <a:t>Практический </a:t>
            </a:r>
            <a:r>
              <a:rPr lang="en-US" sz="7200" dirty="0" smtClean="0"/>
              <a:t>AHM.</a:t>
            </a:r>
            <a:br>
              <a:rPr lang="en-US" sz="7200" dirty="0" smtClean="0"/>
            </a:br>
            <a:r>
              <a:rPr lang="ru-RU" sz="7200" dirty="0" smtClean="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Разведочные расчеты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a:t>
            </a:r>
            <a:r>
              <a:rPr lang="ru-RU" sz="4000" dirty="0" smtClean="0">
                <a:solidFill>
                  <a:srgbClr val="0E0E0E"/>
                </a:solidFill>
              </a:rPr>
              <a:t>параметров</a:t>
            </a:r>
            <a:endParaRPr lang="ru-RU" sz="4000" dirty="0">
              <a:solidFill>
                <a:srgbClr val="0E0E0E"/>
              </a:solidFill>
            </a:endParaRP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smtClean="0">
                <a:solidFill>
                  <a:srgbClr val="0E0E0E"/>
                </a:solidFill>
              </a:rPr>
              <a:t>Причины</a:t>
            </a:r>
          </a:p>
          <a:p>
            <a:pPr marL="571500" indent="-571500">
              <a:buFontTx/>
              <a:buChar char="-"/>
            </a:pPr>
            <a:r>
              <a:rPr lang="ru-RU" sz="3200" dirty="0" smtClean="0">
                <a:solidFill>
                  <a:srgbClr val="0E0E0E"/>
                </a:solidFill>
              </a:rPr>
              <a:t>Высокая дисперсия значений</a:t>
            </a:r>
          </a:p>
          <a:p>
            <a:pPr marL="571500" indent="-571500">
              <a:buFontTx/>
              <a:buChar char="-"/>
            </a:pPr>
            <a:r>
              <a:rPr lang="ru-RU" sz="3200" dirty="0" smtClean="0">
                <a:solidFill>
                  <a:srgbClr val="0E0E0E"/>
                </a:solidFill>
              </a:rPr>
              <a:t>Маленькая выборка</a:t>
            </a:r>
          </a:p>
          <a:p>
            <a:pPr marL="571500" indent="-571500">
              <a:buFontTx/>
              <a:buChar char="-"/>
            </a:pPr>
            <a:r>
              <a:rPr lang="ru-RU" sz="3200" dirty="0" smtClean="0">
                <a:solidFill>
                  <a:srgbClr val="0E0E0E"/>
                </a:solidFill>
              </a:rPr>
              <a:t>Использование аналогов</a:t>
            </a:r>
          </a:p>
          <a:p>
            <a:pPr marL="571500" indent="-571500">
              <a:buFontTx/>
              <a:buChar char="-"/>
            </a:pPr>
            <a:r>
              <a:rPr lang="ru-RU" sz="3200" dirty="0" smtClean="0">
                <a:solidFill>
                  <a:srgbClr val="0E0E0E"/>
                </a:solidFill>
              </a:rPr>
              <a:t>Множество вариантов аппроксимации экспериментальных точек</a:t>
            </a:r>
            <a:endParaRPr lang="ru-RU" sz="3200" dirty="0">
              <a:solidFill>
                <a:srgbClr val="0E0E0E"/>
              </a:solidFill>
            </a:endParaRPr>
          </a:p>
        </p:txBody>
      </p:sp>
    </p:spTree>
    <p:extLst>
      <p:ext uri="{BB962C8B-B14F-4D97-AF65-F5344CB8AC3E}">
        <p14:creationId xmlns:p14="http://schemas.microsoft.com/office/powerpoint/2010/main" val="3959200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Методы планирования эксперимента и оптимизаторы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smtClean="0">
                <a:highlight>
                  <a:srgbClr val="EAE8E9"/>
                </a:highlight>
              </a:rPr>
              <a:t>Планирование эксперимента</a:t>
            </a:r>
            <a:endParaRPr lang="ru-RU" dirty="0" smtClean="0"/>
          </a:p>
          <a:p>
            <a:pPr marL="571500" indent="-571500">
              <a:spcAft>
                <a:spcPts val="1800"/>
              </a:spcAft>
              <a:buFont typeface="Arial" panose="020B0604020202020204" pitchFamily="34" charset="0"/>
              <a:buChar char="•"/>
            </a:pPr>
            <a:r>
              <a:rPr lang="ru-RU" dirty="0" smtClean="0"/>
              <a:t>У меня есть несколько конкурирующих гипотез</a:t>
            </a:r>
          </a:p>
          <a:p>
            <a:pPr marL="571500" indent="-571500">
              <a:spcAft>
                <a:spcPts val="1800"/>
              </a:spcAft>
              <a:buFont typeface="Arial" panose="020B0604020202020204" pitchFamily="34" charset="0"/>
              <a:buChar char="•"/>
            </a:pPr>
            <a:r>
              <a:rPr lang="ru-RU" dirty="0" smtClean="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smtClean="0"/>
              <a:t>У меня нет понимания проблем </a:t>
            </a:r>
            <a:r>
              <a:rPr lang="ru-RU" dirty="0" err="1" smtClean="0"/>
              <a:t>несостыковок</a:t>
            </a:r>
            <a:r>
              <a:rPr lang="ru-RU" dirty="0" smtClean="0"/>
              <a:t> априорной информации между собой</a:t>
            </a:r>
          </a:p>
          <a:p>
            <a:pPr marL="571500" indent="-571500">
              <a:spcAft>
                <a:spcPts val="1800"/>
              </a:spcAft>
              <a:buFont typeface="Arial" panose="020B0604020202020204" pitchFamily="34" charset="0"/>
              <a:buChar char="•"/>
            </a:pPr>
            <a:r>
              <a:rPr lang="ru-RU" dirty="0" smtClean="0"/>
              <a:t>Я не могу формализовать целевую функцию</a:t>
            </a:r>
            <a:endParaRPr lang="ru-RU" dirty="0"/>
          </a:p>
          <a:p>
            <a:pPr marL="571500" indent="-571500">
              <a:spcAft>
                <a:spcPts val="1800"/>
              </a:spcAft>
              <a:buFont typeface="Arial" panose="020B0604020202020204" pitchFamily="34" charset="0"/>
              <a:buChar char="•"/>
            </a:pPr>
            <a:endParaRPr lang="ru-RU" dirty="0" smtClean="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smtClean="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smtClean="0"/>
              <a:t>Я знаю, что влияет на результат</a:t>
            </a:r>
          </a:p>
          <a:p>
            <a:pPr marL="571500" indent="-571500">
              <a:spcAft>
                <a:spcPts val="3600"/>
              </a:spcAft>
              <a:buFont typeface="Arial" panose="020B0604020202020204" pitchFamily="34" charset="0"/>
              <a:buChar char="•"/>
            </a:pPr>
            <a:r>
              <a:rPr lang="ru-RU" dirty="0" smtClean="0"/>
              <a:t>Я знаю </a:t>
            </a:r>
            <a:r>
              <a:rPr lang="ru-RU" dirty="0" smtClean="0"/>
              <a:t>какие параметры </a:t>
            </a:r>
            <a:r>
              <a:rPr lang="ru-RU" dirty="0" smtClean="0"/>
              <a:t>хочу оптимизировать и эти параметры друг другу не </a:t>
            </a:r>
            <a:r>
              <a:rPr lang="ru-RU" dirty="0" smtClean="0"/>
              <a:t>противоречат</a:t>
            </a:r>
            <a:endParaRPr lang="ru-RU" dirty="0" smtClean="0"/>
          </a:p>
        </p:txBody>
      </p:sp>
    </p:spTree>
    <p:extLst>
      <p:ext uri="{BB962C8B-B14F-4D97-AF65-F5344CB8AC3E}">
        <p14:creationId xmlns:p14="http://schemas.microsoft.com/office/powerpoint/2010/main" val="2368194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Разведочные расчеты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smtClean="0">
                <a:highlight>
                  <a:srgbClr val="EAE8E9"/>
                </a:highlight>
              </a:rPr>
              <a:t>РАБОЧАЯ МОДЕЛЬ</a:t>
            </a:r>
          </a:p>
        </p:txBody>
      </p:sp>
      <p:sp>
        <p:nvSpPr>
          <p:cNvPr id="11" name="TextBox 10"/>
          <p:cNvSpPr txBox="1"/>
          <p:nvPr/>
        </p:nvSpPr>
        <p:spPr>
          <a:xfrm>
            <a:off x="10357242" y="2427600"/>
            <a:ext cx="9400739" cy="6195760"/>
          </a:xfrm>
          <a:prstGeom prst="rect">
            <a:avLst/>
          </a:prstGeom>
          <a:noFill/>
        </p:spPr>
        <p:txBody>
          <a:bodyPr wrap="square" lIns="50400" tIns="50400" rIns="50400" bIns="50400" rtlCol="0">
            <a:spAutoFit/>
          </a:bodyPr>
          <a:lstStyle/>
          <a:p>
            <a:pPr algn="l"/>
            <a:r>
              <a:rPr lang="ru-RU" sz="4400" b="1" dirty="0" smtClean="0"/>
              <a:t>Параметры с неопределенностью</a:t>
            </a:r>
          </a:p>
          <a:p>
            <a:pPr marL="571500" indent="-571500" algn="l">
              <a:buFont typeface="Arial" panose="020B0604020202020204" pitchFamily="34" charset="0"/>
              <a:buChar char="•"/>
            </a:pPr>
            <a:r>
              <a:rPr lang="ru-RU" sz="4400" dirty="0" smtClean="0"/>
              <a:t>Зависимость проницаемости</a:t>
            </a:r>
          </a:p>
          <a:p>
            <a:pPr marL="571500" indent="-571500" algn="l">
              <a:buFont typeface="Arial" panose="020B0604020202020204" pitchFamily="34" charset="0"/>
              <a:buChar char="•"/>
            </a:pPr>
            <a:r>
              <a:rPr lang="ru-RU" sz="4400" dirty="0" smtClean="0"/>
              <a:t>Зависимость связанной воды</a:t>
            </a:r>
          </a:p>
          <a:p>
            <a:pPr marL="571500" indent="-571500" algn="l">
              <a:buFont typeface="Arial" panose="020B0604020202020204" pitchFamily="34" charset="0"/>
              <a:buChar char="•"/>
            </a:pPr>
            <a:r>
              <a:rPr lang="ru-RU" sz="4400" dirty="0"/>
              <a:t>А</a:t>
            </a:r>
            <a:r>
              <a:rPr lang="ru-RU" sz="4400" dirty="0" smtClean="0"/>
              <a:t>низотропия</a:t>
            </a:r>
            <a:endParaRPr lang="ru-RU" sz="4400" dirty="0" smtClean="0"/>
          </a:p>
          <a:p>
            <a:pPr marL="571500" indent="-571500" algn="l">
              <a:buFont typeface="Arial" panose="020B0604020202020204" pitchFamily="34" charset="0"/>
              <a:buChar char="•"/>
            </a:pPr>
            <a:r>
              <a:rPr lang="ru-RU" sz="4400" dirty="0" smtClean="0"/>
              <a:t>Параметры ОФП</a:t>
            </a:r>
          </a:p>
          <a:p>
            <a:pPr marL="571500" indent="-571500" algn="l">
              <a:buFont typeface="Arial" panose="020B0604020202020204" pitchFamily="34" charset="0"/>
              <a:buChar char="•"/>
            </a:pPr>
            <a:r>
              <a:rPr lang="ru-RU" sz="4400" dirty="0" smtClean="0"/>
              <a:t>Параметры </a:t>
            </a:r>
            <a:r>
              <a:rPr lang="ru-RU" sz="4400" dirty="0" err="1" smtClean="0"/>
              <a:t>аквифера</a:t>
            </a:r>
            <a:endParaRPr lang="ru-RU" sz="4400" dirty="0" smtClean="0"/>
          </a:p>
          <a:p>
            <a:pPr marL="571500" indent="-571500" algn="l">
              <a:buFont typeface="Arial" panose="020B0604020202020204" pitchFamily="34" charset="0"/>
              <a:buChar char="•"/>
            </a:pPr>
            <a:r>
              <a:rPr lang="ru-RU" sz="4400" dirty="0" smtClean="0"/>
              <a:t>Процент производительной закачки</a:t>
            </a:r>
          </a:p>
        </p:txBody>
      </p:sp>
      <p:sp>
        <p:nvSpPr>
          <p:cNvPr id="12" name="TextBox 11"/>
          <p:cNvSpPr txBox="1"/>
          <p:nvPr/>
        </p:nvSpPr>
        <p:spPr>
          <a:xfrm>
            <a:off x="10357242" y="9686286"/>
            <a:ext cx="11758188" cy="1763778"/>
          </a:xfrm>
          <a:prstGeom prst="rect">
            <a:avLst/>
          </a:prstGeom>
          <a:noFill/>
        </p:spPr>
        <p:txBody>
          <a:bodyPr wrap="square" lIns="50400" tIns="50400" rIns="50400" bIns="50400" rtlCol="0">
            <a:spAutoFit/>
          </a:bodyPr>
          <a:lstStyle/>
          <a:p>
            <a:pPr algn="l"/>
            <a:r>
              <a:rPr lang="ru-RU" b="1" dirty="0" smtClean="0"/>
              <a:t>ВАЖНО!!!</a:t>
            </a:r>
          </a:p>
          <a:p>
            <a:pPr marL="571500" indent="-571500" algn="l">
              <a:buFont typeface="Arial" panose="020B0604020202020204" pitchFamily="34" charset="0"/>
              <a:buChar char="•"/>
            </a:pPr>
            <a:r>
              <a:rPr lang="ru-RU" dirty="0" smtClean="0"/>
              <a:t>Параметры должны быть взаимосогласованными между собой!</a:t>
            </a:r>
          </a:p>
        </p:txBody>
      </p:sp>
    </p:spTree>
    <p:extLst>
      <p:ext uri="{BB962C8B-B14F-4D97-AF65-F5344CB8AC3E}">
        <p14:creationId xmlns:p14="http://schemas.microsoft.com/office/powerpoint/2010/main" val="4135708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Разведочные расчеты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7888531"/>
          </a:xfrm>
          <a:prstGeom prst="rect">
            <a:avLst/>
          </a:prstGeom>
          <a:noFill/>
        </p:spPr>
        <p:txBody>
          <a:bodyPr wrap="square" lIns="50400" tIns="50400" rIns="50400" bIns="50400" rtlCol="0">
            <a:spAutoFit/>
          </a:bodyPr>
          <a:lstStyle/>
          <a:p>
            <a:pPr algn="l"/>
            <a:r>
              <a:rPr lang="ru-RU" sz="4400" b="1" dirty="0" smtClean="0"/>
              <a:t>Планирование эксперимента</a:t>
            </a:r>
          </a:p>
          <a:p>
            <a:pPr marL="571500" indent="-571500" algn="l">
              <a:lnSpc>
                <a:spcPct val="150000"/>
              </a:lnSpc>
              <a:buFont typeface="Arial" panose="020B0604020202020204" pitchFamily="34" charset="0"/>
              <a:buChar char="•"/>
            </a:pPr>
            <a:r>
              <a:rPr lang="ru-RU" sz="4400" dirty="0" smtClean="0"/>
              <a:t>Пользовательский</a:t>
            </a:r>
          </a:p>
          <a:p>
            <a:pPr marL="571500" indent="-571500" algn="l">
              <a:lnSpc>
                <a:spcPct val="150000"/>
              </a:lnSpc>
              <a:buFont typeface="Arial" panose="020B0604020202020204" pitchFamily="34" charset="0"/>
              <a:buChar char="•"/>
            </a:pPr>
            <a:r>
              <a:rPr lang="ru-RU" sz="4400" dirty="0" smtClean="0"/>
              <a:t>Перебор по сетке</a:t>
            </a:r>
          </a:p>
          <a:p>
            <a:pPr marL="571500" indent="-571500" algn="l">
              <a:lnSpc>
                <a:spcPct val="150000"/>
              </a:lnSpc>
              <a:buFont typeface="Arial" panose="020B0604020202020204" pitchFamily="34" charset="0"/>
              <a:buChar char="•"/>
            </a:pPr>
            <a:r>
              <a:rPr lang="ru-RU" sz="4400" dirty="0" smtClean="0"/>
              <a:t>Латинский гиперкуб</a:t>
            </a:r>
          </a:p>
          <a:p>
            <a:pPr marL="571500" indent="-571500" algn="l">
              <a:lnSpc>
                <a:spcPct val="150000"/>
              </a:lnSpc>
              <a:buFont typeface="Arial" panose="020B0604020202020204" pitchFamily="34" charset="0"/>
              <a:buChar char="•"/>
            </a:pPr>
            <a:r>
              <a:rPr lang="ru-RU" sz="4400" dirty="0" smtClean="0"/>
              <a:t>Монте-Карло</a:t>
            </a:r>
          </a:p>
          <a:p>
            <a:pPr marL="571500" indent="-571500" algn="l">
              <a:lnSpc>
                <a:spcPct val="150000"/>
              </a:lnSpc>
              <a:buFont typeface="Arial" panose="020B0604020202020204" pitchFamily="34" charset="0"/>
              <a:buChar char="•"/>
            </a:pPr>
            <a:r>
              <a:rPr lang="ru-RU" sz="4400" dirty="0" smtClean="0"/>
              <a:t>Торнадо</a:t>
            </a:r>
          </a:p>
          <a:p>
            <a:pPr marL="571500" indent="-571500" algn="l">
              <a:lnSpc>
                <a:spcPct val="150000"/>
              </a:lnSpc>
              <a:buFont typeface="Arial" panose="020B0604020202020204" pitchFamily="34" charset="0"/>
              <a:buChar char="•"/>
            </a:pPr>
            <a:r>
              <a:rPr lang="ru-RU" sz="4400" dirty="0" err="1" smtClean="0"/>
              <a:t>Плакетт</a:t>
            </a:r>
            <a:r>
              <a:rPr lang="ru-RU" sz="4400" dirty="0" smtClean="0"/>
              <a:t>-Берман</a:t>
            </a:r>
          </a:p>
          <a:p>
            <a:pPr marL="571500" indent="-571500" algn="l">
              <a:lnSpc>
                <a:spcPct val="150000"/>
              </a:lnSpc>
              <a:buFont typeface="Arial" panose="020B0604020202020204" pitchFamily="34" charset="0"/>
              <a:buChar char="•"/>
            </a:pPr>
            <a:r>
              <a:rPr lang="ru-RU" sz="4400" dirty="0" smtClean="0"/>
              <a:t>Бокс-</a:t>
            </a:r>
            <a:r>
              <a:rPr lang="ru-RU" sz="4400" dirty="0" err="1" smtClean="0"/>
              <a:t>Бенкен</a:t>
            </a:r>
            <a:endParaRPr lang="ru-RU" sz="4400" dirty="0" smtClean="0"/>
          </a:p>
        </p:txBody>
      </p:sp>
      <p:pic>
        <p:nvPicPr>
          <p:cNvPr id="4" name="Рисунок 3"/>
          <p:cNvPicPr>
            <a:picLocks noChangeAspect="1"/>
          </p:cNvPicPr>
          <p:nvPr/>
        </p:nvPicPr>
        <p:blipFill>
          <a:blip r:embed="rId4"/>
          <a:stretch>
            <a:fillRect/>
          </a:stretch>
        </p:blipFill>
        <p:spPr>
          <a:xfrm>
            <a:off x="14128839" y="3566597"/>
            <a:ext cx="9947924" cy="8172322"/>
          </a:xfrm>
          <a:prstGeom prst="rect">
            <a:avLst/>
          </a:prstGeom>
        </p:spPr>
      </p:pic>
    </p:spTree>
    <p:extLst>
      <p:ext uri="{BB962C8B-B14F-4D97-AF65-F5344CB8AC3E}">
        <p14:creationId xmlns:p14="http://schemas.microsoft.com/office/powerpoint/2010/main" val="1931583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Методы планирования эксперимента и оптимизаторы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290798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Прокси модели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Недооценённые модули</a:t>
            </a:r>
            <a:endParaRPr lang="ru-RU" dirty="0"/>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spTree>
    <p:extLst>
      <p:ext uri="{BB962C8B-B14F-4D97-AF65-F5344CB8AC3E}">
        <p14:creationId xmlns:p14="http://schemas.microsoft.com/office/powerpoint/2010/main" val="3424669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Мотивация использования модуля </a:t>
            </a:r>
            <a:r>
              <a:rPr lang="en-US" dirty="0" smtClean="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9138651" cy="8227086"/>
          </a:xfrm>
          <a:prstGeom prst="rect">
            <a:avLst/>
          </a:prstGeom>
          <a:noFill/>
        </p:spPr>
        <p:txBody>
          <a:bodyPr wrap="square" lIns="50400" tIns="50400" rIns="50400" bIns="50400" rtlCol="0">
            <a:spAutoFit/>
          </a:bodyPr>
          <a:lstStyle/>
          <a:p>
            <a:r>
              <a:rPr lang="ru-RU" dirty="0" smtClean="0">
                <a:highlight>
                  <a:srgbClr val="EAE8E9"/>
                </a:highlight>
              </a:rPr>
              <a:t>Причины активно использовать </a:t>
            </a:r>
            <a:endParaRPr lang="ru-RU" dirty="0" smtClean="0"/>
          </a:p>
          <a:p>
            <a:pPr marL="571500" indent="-571500">
              <a:spcAft>
                <a:spcPts val="1800"/>
              </a:spcAft>
              <a:buFont typeface="Arial" panose="020B0604020202020204" pitchFamily="34" charset="0"/>
              <a:buChar char="•"/>
            </a:pPr>
            <a:r>
              <a:rPr lang="ru-RU" dirty="0" smtClean="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smtClean="0"/>
              <a:t>Сокращает рутину для задач оптимизации</a:t>
            </a:r>
          </a:p>
          <a:p>
            <a:pPr marL="571500" indent="-571500">
              <a:spcAft>
                <a:spcPts val="1800"/>
              </a:spcAft>
              <a:buFont typeface="Arial" panose="020B0604020202020204" pitchFamily="34" charset="0"/>
              <a:buChar char="•"/>
            </a:pPr>
            <a:r>
              <a:rPr lang="ru-RU" dirty="0" smtClean="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smtClean="0"/>
              <a:t>Есть возможность создание прокси-модели и проведения моделирования Монте-Карло для анализа рисков.</a:t>
            </a:r>
            <a:endParaRPr lang="ru-RU" dirty="0"/>
          </a:p>
          <a:p>
            <a:pPr marL="571500" indent="-571500">
              <a:spcAft>
                <a:spcPts val="1800"/>
              </a:spcAft>
              <a:buFont typeface="Arial" panose="020B0604020202020204" pitchFamily="34" charset="0"/>
              <a:buChar char="•"/>
            </a:pPr>
            <a:endParaRPr lang="ru-RU" dirty="0" smtClean="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smtClean="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2620863" y="3204853"/>
            <a:ext cx="9215209" cy="9843059"/>
          </a:xfrm>
          <a:prstGeom prst="rect">
            <a:avLst/>
          </a:prstGeom>
        </p:spPr>
      </p:pic>
    </p:spTree>
    <p:extLst>
      <p:ext uri="{BB962C8B-B14F-4D97-AF65-F5344CB8AC3E}">
        <p14:creationId xmlns:p14="http://schemas.microsoft.com/office/powerpoint/2010/main" val="3883923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Мотивация использования модуля </a:t>
            </a:r>
            <a:r>
              <a:rPr lang="en-US" dirty="0" smtClean="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10059078" cy="9027305"/>
          </a:xfrm>
          <a:prstGeom prst="rect">
            <a:avLst/>
          </a:prstGeom>
          <a:noFill/>
        </p:spPr>
        <p:txBody>
          <a:bodyPr wrap="square" lIns="50400" tIns="50400" rIns="50400" bIns="50400" rtlCol="0">
            <a:spAutoFit/>
          </a:bodyPr>
          <a:lstStyle/>
          <a:p>
            <a:r>
              <a:rPr lang="ru-RU" sz="4000" dirty="0" smtClean="0">
                <a:highlight>
                  <a:srgbClr val="EAE8E9"/>
                </a:highlight>
              </a:rPr>
              <a:t>Причины активно использовать </a:t>
            </a:r>
            <a:endParaRPr lang="ru-RU" sz="4000" dirty="0" smtClean="0"/>
          </a:p>
          <a:p>
            <a:pPr marL="571500" indent="-571500">
              <a:spcAft>
                <a:spcPts val="1800"/>
              </a:spcAft>
              <a:buFont typeface="Arial" panose="020B0604020202020204" pitchFamily="34" charset="0"/>
              <a:buChar char="•"/>
            </a:pPr>
            <a:r>
              <a:rPr lang="ru-RU" sz="4000" dirty="0" smtClean="0"/>
              <a:t>Станция считает, даже когда инженер отдыхает. Можно проверить больше вариантов, нежели «вручную</a:t>
            </a:r>
            <a:r>
              <a:rPr lang="ru-RU" sz="4000" dirty="0" smtClean="0"/>
              <a:t>»</a:t>
            </a:r>
          </a:p>
          <a:p>
            <a:pPr marL="571500" indent="-571500">
              <a:spcAft>
                <a:spcPts val="1800"/>
              </a:spcAft>
              <a:buFont typeface="Arial" panose="020B0604020202020204" pitchFamily="34" charset="0"/>
              <a:buChar char="•"/>
            </a:pPr>
            <a:r>
              <a:rPr lang="ru-RU" sz="4000"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sz="4000" dirty="0" smtClean="0"/>
              <a:t>Сокращает </a:t>
            </a:r>
            <a:r>
              <a:rPr lang="ru-RU" sz="4000" dirty="0" smtClean="0"/>
              <a:t>рутину для задач оптимизации</a:t>
            </a:r>
          </a:p>
          <a:p>
            <a:pPr marL="571500" indent="-571500">
              <a:spcAft>
                <a:spcPts val="1800"/>
              </a:spcAft>
              <a:buFont typeface="Arial" panose="020B0604020202020204" pitchFamily="34" charset="0"/>
              <a:buChar char="•"/>
            </a:pPr>
            <a:r>
              <a:rPr lang="ru-RU" sz="4000" dirty="0" smtClean="0"/>
              <a:t>Есть </a:t>
            </a:r>
            <a:r>
              <a:rPr lang="ru-RU" sz="4000" dirty="0" smtClean="0"/>
              <a:t>возможность создание прокси-модели и проведения моделирования Монте-Карло для анализа рисков.</a:t>
            </a:r>
            <a:endParaRPr lang="ru-RU" sz="4000" dirty="0"/>
          </a:p>
          <a:p>
            <a:pPr marL="571500" indent="-571500">
              <a:spcAft>
                <a:spcPts val="1800"/>
              </a:spcAft>
              <a:buFont typeface="Arial" panose="020B0604020202020204" pitchFamily="34" charset="0"/>
              <a:buChar char="•"/>
            </a:pPr>
            <a:endParaRPr lang="ru-RU" sz="4000" dirty="0" smtClean="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smtClean="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3201208" y="3204853"/>
            <a:ext cx="9215209" cy="9843059"/>
          </a:xfrm>
          <a:prstGeom prst="rect">
            <a:avLst/>
          </a:prstGeom>
        </p:spPr>
      </p:pic>
    </p:spTree>
    <p:extLst>
      <p:ext uri="{BB962C8B-B14F-4D97-AF65-F5344CB8AC3E}">
        <p14:creationId xmlns:p14="http://schemas.microsoft.com/office/powerpoint/2010/main" val="3346965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Оптимизация скорости расчета и количества расчетных вариантов</a:t>
            </a:r>
            <a:endParaRPr lang="ru-RU" dirty="0"/>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487817" y="5453411"/>
            <a:ext cx="8730437" cy="2871773"/>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smtClean="0">
                <a:highlight>
                  <a:srgbClr val="EAE8E9"/>
                </a:highlight>
              </a:rPr>
              <a:t>ЗАДАЧА</a:t>
            </a:r>
          </a:p>
          <a:p>
            <a:r>
              <a:rPr lang="ru-RU" dirty="0" smtClean="0">
                <a:solidFill>
                  <a:srgbClr val="FF0000"/>
                </a:solidFill>
                <a:highlight>
                  <a:srgbClr val="EAE8E9"/>
                </a:highlight>
              </a:rPr>
              <a:t>Максимально сократить время расчета реализации модели с минимальной потерей в точности</a:t>
            </a:r>
            <a:endParaRPr lang="ru-RU" dirty="0" smtClean="0">
              <a:solidFill>
                <a:srgbClr val="FF0000"/>
              </a:solidFill>
            </a:endParaRPr>
          </a:p>
          <a:p>
            <a:pPr marL="571500" indent="-571500">
              <a:spcAft>
                <a:spcPts val="1800"/>
              </a:spcAft>
              <a:buFont typeface="Arial" panose="020B0604020202020204" pitchFamily="34" charset="0"/>
              <a:buChar char="•"/>
            </a:pPr>
            <a:endParaRPr lang="ru-RU" dirty="0" smtClean="0"/>
          </a:p>
        </p:txBody>
      </p:sp>
      <p:sp>
        <p:nvSpPr>
          <p:cNvPr id="9" name="TextBox 8">
            <a:extLst>
              <a:ext uri="{FF2B5EF4-FFF2-40B4-BE49-F238E27FC236}">
                <a16:creationId xmlns:a16="http://schemas.microsoft.com/office/drawing/2014/main" id="{1EF6BA57-5DCE-4044-B53B-912B462CD981}"/>
              </a:ext>
            </a:extLst>
          </p:cNvPr>
          <p:cNvSpPr txBox="1"/>
          <p:nvPr/>
        </p:nvSpPr>
        <p:spPr>
          <a:xfrm>
            <a:off x="11580575" y="2934369"/>
            <a:ext cx="12023963" cy="10781631"/>
          </a:xfrm>
          <a:prstGeom prst="rect">
            <a:avLst/>
          </a:prstGeom>
          <a:noFill/>
        </p:spPr>
        <p:txBody>
          <a:bodyPr wrap="square" lIns="50400" tIns="50400" rIns="50400" bIns="50400" rtlCol="0">
            <a:spAutoFit/>
          </a:bodyPr>
          <a:lstStyle/>
          <a:p>
            <a:r>
              <a:rPr lang="ru-RU" sz="4400" dirty="0" smtClean="0">
                <a:highlight>
                  <a:srgbClr val="EAE8E9"/>
                </a:highlight>
              </a:rPr>
              <a:t>Инженерные решения</a:t>
            </a:r>
            <a:endParaRPr lang="en-US" sz="4400" dirty="0">
              <a:highlight>
                <a:srgbClr val="EAE8E9"/>
              </a:highlight>
            </a:endParaRPr>
          </a:p>
          <a:p>
            <a:pPr marL="571500" indent="-571500">
              <a:spcAft>
                <a:spcPts val="3600"/>
              </a:spcAft>
              <a:buFont typeface="Arial" panose="020B0604020202020204" pitchFamily="34" charset="0"/>
              <a:buChar char="•"/>
            </a:pPr>
            <a:r>
              <a:rPr lang="ru-RU" sz="4400" dirty="0" smtClean="0"/>
              <a:t>Укрупнение сетки</a:t>
            </a:r>
          </a:p>
          <a:p>
            <a:pPr marL="571500" indent="-571500">
              <a:spcAft>
                <a:spcPts val="3600"/>
              </a:spcAft>
              <a:buFont typeface="Arial" panose="020B0604020202020204" pitchFamily="34" charset="0"/>
              <a:buChar char="•"/>
            </a:pPr>
            <a:r>
              <a:rPr lang="ru-RU" sz="4400" dirty="0" smtClean="0"/>
              <a:t>Сокращение расчетных шагов(не полный расчет, объединение шагов в год)</a:t>
            </a:r>
          </a:p>
          <a:p>
            <a:pPr marL="571500" indent="-571500">
              <a:spcAft>
                <a:spcPts val="3600"/>
              </a:spcAft>
              <a:buFont typeface="Arial" panose="020B0604020202020204" pitchFamily="34" charset="0"/>
              <a:buChar char="•"/>
            </a:pPr>
            <a:r>
              <a:rPr lang="ru-RU" sz="4400" dirty="0" smtClean="0"/>
              <a:t>Сглаживание данных</a:t>
            </a:r>
          </a:p>
          <a:p>
            <a:pPr marL="571500" indent="-571500">
              <a:spcAft>
                <a:spcPts val="3600"/>
              </a:spcAft>
              <a:buFont typeface="Arial" panose="020B0604020202020204" pitchFamily="34" charset="0"/>
              <a:buChar char="•"/>
            </a:pPr>
            <a:r>
              <a:rPr lang="ru-RU" sz="4400" dirty="0" smtClean="0"/>
              <a:t>Удаление из модели ячеек с водой</a:t>
            </a:r>
          </a:p>
          <a:p>
            <a:pPr marL="571500" indent="-571500">
              <a:spcAft>
                <a:spcPts val="3600"/>
              </a:spcAft>
              <a:buFont typeface="Arial" panose="020B0604020202020204" pitchFamily="34" charset="0"/>
              <a:buChar char="•"/>
            </a:pPr>
            <a:r>
              <a:rPr lang="ru-RU" sz="4400" dirty="0" smtClean="0"/>
              <a:t>Фокусировка на определенных участках</a:t>
            </a:r>
          </a:p>
          <a:p>
            <a:pPr marL="571500" indent="-571500">
              <a:spcAft>
                <a:spcPts val="3600"/>
              </a:spcAft>
              <a:buFont typeface="Arial" panose="020B0604020202020204" pitchFamily="34" charset="0"/>
              <a:buChar char="•"/>
            </a:pPr>
            <a:r>
              <a:rPr lang="ru-RU" sz="4400" dirty="0" smtClean="0"/>
              <a:t>Подбор оптимального количества ядер для </a:t>
            </a:r>
            <a:r>
              <a:rPr lang="ru-RU" sz="4400" dirty="0" smtClean="0"/>
              <a:t>расчета</a:t>
            </a:r>
          </a:p>
          <a:p>
            <a:pPr marL="571500" indent="-571500">
              <a:spcAft>
                <a:spcPts val="3600"/>
              </a:spcAft>
              <a:buFont typeface="Arial" panose="020B0604020202020204" pitchFamily="34" charset="0"/>
              <a:buChar char="•"/>
            </a:pPr>
            <a:r>
              <a:rPr lang="ru-RU" sz="4400" dirty="0" smtClean="0"/>
              <a:t>Тюнинг </a:t>
            </a:r>
            <a:r>
              <a:rPr lang="ru-RU" sz="4400" dirty="0"/>
              <a:t>модели</a:t>
            </a:r>
          </a:p>
          <a:p>
            <a:pPr marL="571500" indent="-571500">
              <a:spcAft>
                <a:spcPts val="3600"/>
              </a:spcAft>
              <a:buFont typeface="Arial" panose="020B0604020202020204" pitchFamily="34" charset="0"/>
              <a:buChar char="•"/>
            </a:pPr>
            <a:endParaRPr lang="ru-RU" sz="4400" dirty="0" smtClean="0"/>
          </a:p>
        </p:txBody>
      </p:sp>
    </p:spTree>
    <p:extLst>
      <p:ext uri="{BB962C8B-B14F-4D97-AF65-F5344CB8AC3E}">
        <p14:creationId xmlns:p14="http://schemas.microsoft.com/office/powerpoint/2010/main" val="785319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Оптимизация скорости расчета и количества расчетных вариантов</a:t>
            </a:r>
            <a:endParaRPr lang="ru-RU" dirty="0"/>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1825333"/>
          </a:xfrm>
          <a:prstGeom prst="rect">
            <a:avLst/>
          </a:prstGeom>
          <a:noFill/>
        </p:spPr>
        <p:txBody>
          <a:bodyPr wrap="square" lIns="50400" tIns="50400" rIns="50400" bIns="50400" rtlCol="0">
            <a:spAutoFit/>
          </a:bodyPr>
          <a:lstStyle/>
          <a:p>
            <a:pPr marL="457200" indent="-457200">
              <a:buFont typeface="Arial" panose="020B0604020202020204" pitchFamily="34" charset="0"/>
              <a:buChar char="•"/>
            </a:pPr>
            <a:r>
              <a:rPr lang="ru-RU" sz="2800" dirty="0" smtClean="0">
                <a:highlight>
                  <a:srgbClr val="EAE8E9"/>
                </a:highlight>
              </a:rPr>
              <a:t>Обрезаем сетку в пределах целевой </a:t>
            </a:r>
            <a:r>
              <a:rPr lang="ru-RU" sz="2800" dirty="0" err="1" smtClean="0">
                <a:highlight>
                  <a:srgbClr val="EAE8E9"/>
                </a:highlight>
              </a:rPr>
              <a:t>нефтенасыщенного</a:t>
            </a:r>
            <a:r>
              <a:rPr lang="ru-RU" sz="2800" dirty="0" smtClean="0">
                <a:highlight>
                  <a:srgbClr val="EAE8E9"/>
                </a:highlight>
              </a:rPr>
              <a:t> контура</a:t>
            </a:r>
          </a:p>
          <a:p>
            <a:pPr marL="457200" indent="-457200">
              <a:buFont typeface="Arial" panose="020B0604020202020204" pitchFamily="34" charset="0"/>
              <a:buChar char="•"/>
            </a:pPr>
            <a:r>
              <a:rPr lang="ru-RU" sz="2800" dirty="0" smtClean="0">
                <a:highlight>
                  <a:srgbClr val="EAE8E9"/>
                </a:highlight>
              </a:rPr>
              <a:t>Обрезаем залежь по глубине</a:t>
            </a:r>
          </a:p>
          <a:p>
            <a:pPr marL="457200" indent="-457200">
              <a:buFont typeface="Arial" panose="020B0604020202020204" pitchFamily="34" charset="0"/>
              <a:buChar char="•"/>
            </a:pPr>
            <a:endParaRPr lang="en-US" sz="2800" dirty="0">
              <a:highlight>
                <a:srgbClr val="EAE8E9"/>
              </a:highlight>
            </a:endParaRPr>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smtClean="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smtClean="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Оптимизация скорости расчета и количества расчетных вариантов</a:t>
            </a:r>
            <a:endParaRPr lang="ru-RU" dirty="0"/>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7</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smtClean="0">
                <a:solidFill>
                  <a:schemeClr val="tx1"/>
                </a:solidFill>
              </a:rPr>
              <a:t>Исходная модель</a:t>
            </a:r>
            <a:endParaRPr lang="ru-RU" b="1" dirty="0">
              <a:solidFill>
                <a:schemeClr val="tx1"/>
              </a:solidFill>
            </a:endParaRP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smtClean="0"/>
              <a:t>29 </a:t>
            </a:r>
            <a:r>
              <a:rPr lang="ru-RU" b="1" dirty="0"/>
              <a:t>мин</a:t>
            </a:r>
          </a:p>
        </p:txBody>
      </p:sp>
      <p:graphicFrame>
        <p:nvGraphicFramePr>
          <p:cNvPr id="9" name="Таблица 8"/>
          <p:cNvGraphicFramePr>
            <a:graphicFrameLocks noGrp="1"/>
          </p:cNvGraphicFramePr>
          <p:nvPr>
            <p:extLst>
              <p:ext uri="{D42A27DB-BD31-4B8C-83A1-F6EECF244321}">
                <p14:modId xmlns:p14="http://schemas.microsoft.com/office/powerpoint/2010/main" val="145572989"/>
              </p:ext>
            </p:extLst>
          </p:nvPr>
        </p:nvGraphicFramePr>
        <p:xfrm>
          <a:off x="16158307" y="2721975"/>
          <a:ext cx="7518755" cy="9350888"/>
        </p:xfrm>
        <a:graphic>
          <a:graphicData uri="http://schemas.openxmlformats.org/drawingml/2006/table">
            <a:tbl>
              <a:tblPr>
                <a:tableStyleId>{793D81CF-94F2-401A-BA57-92F5A7B2D0C5}</a:tableStyleId>
              </a:tblPr>
              <a:tblGrid>
                <a:gridCol w="3399785">
                  <a:extLst>
                    <a:ext uri="{9D8B030D-6E8A-4147-A177-3AD203B41FA5}">
                      <a16:colId xmlns:a16="http://schemas.microsoft.com/office/drawing/2014/main" val="73601480"/>
                    </a:ext>
                  </a:extLst>
                </a:gridCol>
                <a:gridCol w="4118970">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200" u="none" strike="noStrike" dirty="0">
                          <a:effectLst/>
                        </a:rPr>
                        <a:t>10</a:t>
                      </a:r>
                      <a:endParaRPr lang="ru-RU" sz="3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effectLst/>
                        </a:rPr>
                        <a:t>3.7</a:t>
                      </a:r>
                      <a:endParaRPr lang="ru-RU" sz="3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3200" u="none" strike="noStrike" dirty="0">
                          <a:effectLst/>
                        </a:rPr>
                        <a:t>50</a:t>
                      </a:r>
                      <a:endParaRPr lang="ru-RU" sz="3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effectLst/>
                        </a:rPr>
                        <a:t>18.3</a:t>
                      </a:r>
                      <a:endParaRPr lang="ru-RU" sz="3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8780616"/>
                  </a:ext>
                </a:extLst>
              </a:tr>
              <a:tr h="1708678">
                <a:tc>
                  <a:txBody>
                    <a:bodyPr/>
                    <a:lstStyle/>
                    <a:p>
                      <a:pPr algn="ctr" fontAlgn="b"/>
                      <a:r>
                        <a:rPr lang="ru-RU" sz="3200" u="none" strike="noStrike" dirty="0">
                          <a:effectLst/>
                        </a:rPr>
                        <a:t>100</a:t>
                      </a:r>
                      <a:endParaRPr lang="ru-RU" sz="3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effectLst/>
                        </a:rPr>
                        <a:t>36.7</a:t>
                      </a:r>
                      <a:endParaRPr lang="ru-RU" sz="3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effectLst/>
                        </a:rPr>
                        <a:t>200</a:t>
                      </a:r>
                      <a:endParaRPr lang="ru-RU" sz="3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effectLst/>
                        </a:rPr>
                        <a:t>73.3</a:t>
                      </a:r>
                      <a:endParaRPr lang="ru-RU" sz="3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smtClean="0">
                <a:solidFill>
                  <a:schemeClr val="tx1"/>
                </a:solidFill>
              </a:rPr>
              <a:t> Модель «ничего лишнего»</a:t>
            </a:r>
            <a:endParaRPr lang="ru-RU" sz="3200" b="1" dirty="0">
              <a:solidFill>
                <a:schemeClr val="tx1"/>
              </a:solidFill>
            </a:endParaRP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smtClean="0">
                <a:solidFill>
                  <a:schemeClr val="bg1"/>
                </a:solidFill>
              </a:rPr>
              <a:t>Укрупненная</a:t>
            </a:r>
            <a:endParaRPr lang="ru-RU" sz="2400" b="1" dirty="0">
              <a:solidFill>
                <a:schemeClr val="bg1"/>
              </a:solidFill>
            </a:endParaRP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smtClean="0"/>
              <a:t>15 </a:t>
            </a:r>
            <a:r>
              <a:rPr lang="ru-RU" b="1" dirty="0"/>
              <a:t>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smtClean="0"/>
              <a:t>7 </a:t>
            </a:r>
            <a:r>
              <a:rPr lang="ru-RU" b="1" dirty="0"/>
              <a:t>мин</a:t>
            </a:r>
          </a:p>
        </p:txBody>
      </p:sp>
    </p:spTree>
    <p:extLst>
      <p:ext uri="{BB962C8B-B14F-4D97-AF65-F5344CB8AC3E}">
        <p14:creationId xmlns:p14="http://schemas.microsoft.com/office/powerpoint/2010/main" val="3755127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303864706"/>
              </p:ext>
            </p:extLst>
          </p:nvPr>
        </p:nvGraphicFramePr>
        <p:xfrm>
          <a:off x="814388" y="2229908"/>
          <a:ext cx="22790150" cy="10152296"/>
        </p:xfrm>
        <a:graphic>
          <a:graphicData uri="http://schemas.openxmlformats.org/drawingml/2006/table">
            <a:tbl>
              <a:tblPr bandRow="1">
                <a:tableStyleId>{5940675A-B579-460E-94D1-54222C63F5DA}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2950048">
                <a:tc>
                  <a:txBody>
                    <a:bodyPr/>
                    <a:lstStyle/>
                    <a:p>
                      <a:pPr algn="ctr"/>
                      <a:r>
                        <a:rPr lang="ru-RU" sz="4000" b="1" dirty="0" smtClean="0"/>
                        <a:t>Интегральная адаптация</a:t>
                      </a:r>
                      <a:endParaRPr lang="ru-RU" sz="4000" b="1" dirty="0"/>
                    </a:p>
                  </a:txBody>
                  <a:tcPr anchor="ctr"/>
                </a:tc>
                <a:tc>
                  <a:txBody>
                    <a:bodyPr/>
                    <a:lstStyle/>
                    <a:p>
                      <a:pPr marL="571500" indent="-571500" algn="l">
                        <a:spcAft>
                          <a:spcPts val="1200"/>
                        </a:spcAft>
                        <a:buFont typeface="Arial" panose="020B0604020202020204" pitchFamily="34" charset="0"/>
                        <a:buChar char="•"/>
                      </a:pPr>
                      <a:r>
                        <a:rPr lang="ru-RU" sz="3200" dirty="0" smtClean="0"/>
                        <a:t>Адаптация давления </a:t>
                      </a:r>
                      <a:r>
                        <a:rPr lang="ru-RU" sz="3200" baseline="0" dirty="0" smtClean="0"/>
                        <a:t> </a:t>
                      </a:r>
                      <a:r>
                        <a:rPr lang="ru-RU" sz="3200" dirty="0" smtClean="0"/>
                        <a:t>-</a:t>
                      </a:r>
                      <a:r>
                        <a:rPr lang="en-US" sz="3200" dirty="0" smtClean="0"/>
                        <a:t>&gt;</a:t>
                      </a:r>
                      <a:r>
                        <a:rPr lang="ru-RU" sz="3200" dirty="0" err="1" smtClean="0"/>
                        <a:t>аквифер</a:t>
                      </a:r>
                      <a:r>
                        <a:rPr lang="ru-RU" sz="3200" dirty="0" smtClean="0"/>
                        <a:t>, поровый </a:t>
                      </a:r>
                      <a:r>
                        <a:rPr lang="ru-RU" sz="3200" dirty="0" err="1" smtClean="0"/>
                        <a:t>обьем</a:t>
                      </a:r>
                      <a:endParaRPr lang="ru-RU" sz="3200" dirty="0" smtClean="0"/>
                    </a:p>
                    <a:p>
                      <a:pPr marL="571500" indent="-571500" algn="l">
                        <a:spcAft>
                          <a:spcPts val="1200"/>
                        </a:spcAft>
                        <a:buFont typeface="Arial" panose="020B0604020202020204" pitchFamily="34" charset="0"/>
                        <a:buChar char="•"/>
                      </a:pPr>
                      <a:r>
                        <a:rPr lang="ru-RU" sz="3200" dirty="0" smtClean="0"/>
                        <a:t>Адаптация отборов жидкости </a:t>
                      </a:r>
                      <a:r>
                        <a:rPr lang="ru-RU" sz="3200" baseline="0" dirty="0" smtClean="0"/>
                        <a:t> </a:t>
                      </a:r>
                      <a:r>
                        <a:rPr lang="ru-RU" sz="3200" dirty="0" smtClean="0"/>
                        <a:t>-</a:t>
                      </a:r>
                      <a:r>
                        <a:rPr lang="en-US" sz="3200" dirty="0" smtClean="0"/>
                        <a:t>&gt; </a:t>
                      </a:r>
                      <a:r>
                        <a:rPr lang="ru-RU" sz="3200" dirty="0" smtClean="0"/>
                        <a:t>проницаемость</a:t>
                      </a:r>
                    </a:p>
                    <a:p>
                      <a:pPr marL="571500" indent="-571500">
                        <a:spcAft>
                          <a:spcPts val="1200"/>
                        </a:spcAft>
                        <a:buFont typeface="Arial" panose="020B0604020202020204" pitchFamily="34" charset="0"/>
                        <a:buChar char="•"/>
                      </a:pPr>
                      <a:r>
                        <a:rPr lang="ru-RU" sz="3200" dirty="0" smtClean="0"/>
                        <a:t>Адаптация обводнения </a:t>
                      </a:r>
                      <a:r>
                        <a:rPr lang="ru-RU" sz="3200" baseline="0" dirty="0" smtClean="0"/>
                        <a:t> </a:t>
                      </a:r>
                      <a:r>
                        <a:rPr lang="ru-RU" sz="3200" dirty="0" smtClean="0"/>
                        <a:t>-</a:t>
                      </a:r>
                      <a:r>
                        <a:rPr lang="en-US" sz="3200" dirty="0" smtClean="0"/>
                        <a:t>&gt; </a:t>
                      </a:r>
                      <a:r>
                        <a:rPr lang="ru-RU" sz="3200" dirty="0" smtClean="0"/>
                        <a:t>ОФП</a:t>
                      </a:r>
                    </a:p>
                    <a:p>
                      <a:endParaRPr lang="ru-RU" dirty="0"/>
                    </a:p>
                  </a:txBody>
                  <a:tcPr anchor="ctr"/>
                </a:tc>
                <a:extLst>
                  <a:ext uri="{0D108BD9-81ED-4DB2-BD59-A6C34878D82A}">
                    <a16:rowId xmlns:a16="http://schemas.microsoft.com/office/drawing/2014/main" val="710483070"/>
                  </a:ext>
                </a:extLst>
              </a:tr>
              <a:tr h="7202248">
                <a:tc>
                  <a:txBody>
                    <a:bodyPr/>
                    <a:lstStyle/>
                    <a:p>
                      <a:pPr algn="ctr"/>
                      <a:r>
                        <a:rPr lang="ru-RU" sz="4000" b="1" dirty="0" err="1" smtClean="0"/>
                        <a:t>Поскважинная</a:t>
                      </a:r>
                      <a:r>
                        <a:rPr lang="ru-RU" sz="4000" b="1" baseline="0" dirty="0" smtClean="0"/>
                        <a:t> адаптация</a:t>
                      </a:r>
                      <a:endParaRPr lang="ru-RU" sz="4000" b="1" dirty="0"/>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8</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smtClean="0"/>
              <a:t>Адаптация давления </a:t>
            </a:r>
          </a:p>
          <a:p>
            <a:pPr algn="l">
              <a:spcAft>
                <a:spcPts val="1200"/>
              </a:spcAft>
            </a:pPr>
            <a:r>
              <a:rPr lang="ru-RU" sz="4400" dirty="0" smtClean="0"/>
              <a:t>-</a:t>
            </a:r>
            <a:r>
              <a:rPr lang="en-US" sz="4400" dirty="0" smtClean="0"/>
              <a:t>&gt;</a:t>
            </a:r>
            <a:r>
              <a:rPr lang="ru-RU" sz="4400" dirty="0" err="1" smtClean="0"/>
              <a:t>аквифер</a:t>
            </a:r>
            <a:r>
              <a:rPr lang="ru-RU" sz="4400" dirty="0" smtClean="0"/>
              <a:t>, поровый </a:t>
            </a:r>
            <a:r>
              <a:rPr lang="ru-RU" sz="4400" dirty="0" err="1" smtClean="0"/>
              <a:t>обьем</a:t>
            </a:r>
            <a:endParaRPr lang="ru-RU" sz="4400" dirty="0" smtClean="0"/>
          </a:p>
          <a:p>
            <a:pPr marL="571500" indent="-571500" algn="l">
              <a:spcAft>
                <a:spcPts val="1200"/>
              </a:spcAft>
              <a:buFont typeface="Arial" panose="020B0604020202020204" pitchFamily="34" charset="0"/>
              <a:buChar char="•"/>
            </a:pPr>
            <a:r>
              <a:rPr lang="ru-RU" sz="4400" dirty="0" smtClean="0"/>
              <a:t>Адаптация отборов жидкости </a:t>
            </a:r>
          </a:p>
          <a:p>
            <a:pPr algn="l">
              <a:spcAft>
                <a:spcPts val="1200"/>
              </a:spcAft>
            </a:pPr>
            <a:r>
              <a:rPr lang="ru-RU" sz="4400" dirty="0" smtClean="0"/>
              <a:t>-</a:t>
            </a:r>
            <a:r>
              <a:rPr lang="en-US" sz="4400" dirty="0" smtClean="0"/>
              <a:t>&gt; </a:t>
            </a:r>
            <a:r>
              <a:rPr lang="ru-RU" sz="4400" dirty="0" smtClean="0"/>
              <a:t>проницаемость</a:t>
            </a:r>
          </a:p>
          <a:p>
            <a:pPr marL="571500" indent="-571500">
              <a:spcAft>
                <a:spcPts val="1200"/>
              </a:spcAft>
              <a:buFont typeface="Arial" panose="020B0604020202020204" pitchFamily="34" charset="0"/>
              <a:buChar char="•"/>
            </a:pPr>
            <a:r>
              <a:rPr lang="ru-RU" sz="4400" dirty="0"/>
              <a:t>Адаптация обводнения </a:t>
            </a:r>
            <a:endParaRPr lang="ru-RU" sz="4400" dirty="0" smtClean="0"/>
          </a:p>
          <a:p>
            <a:pPr>
              <a:spcAft>
                <a:spcPts val="1200"/>
              </a:spcAft>
            </a:pPr>
            <a:r>
              <a:rPr lang="ru-RU" sz="4400" dirty="0" smtClean="0"/>
              <a:t>-</a:t>
            </a:r>
            <a:r>
              <a:rPr lang="en-US" sz="4400" dirty="0"/>
              <a:t>&gt; </a:t>
            </a:r>
            <a:r>
              <a:rPr lang="ru-RU" sz="4400" dirty="0" smtClean="0"/>
              <a:t>ОФП</a:t>
            </a:r>
          </a:p>
          <a:p>
            <a:pPr marL="571500" indent="-571500" algn="l">
              <a:spcAft>
                <a:spcPts val="1200"/>
              </a:spcAft>
              <a:buFont typeface="Arial" panose="020B0604020202020204" pitchFamily="34" charset="0"/>
              <a:buChar char="•"/>
            </a:pPr>
            <a:r>
              <a:rPr lang="ru-RU" sz="4400" dirty="0" err="1" smtClean="0"/>
              <a:t>Поскважинная</a:t>
            </a:r>
            <a:r>
              <a:rPr lang="ru-RU" sz="4400" dirty="0" smtClean="0"/>
              <a:t> адаптация </a:t>
            </a:r>
          </a:p>
          <a:p>
            <a:pPr algn="l">
              <a:spcAft>
                <a:spcPts val="1200"/>
              </a:spcAft>
            </a:pPr>
            <a:r>
              <a:rPr lang="ru-RU" sz="4400" dirty="0" smtClean="0"/>
              <a:t>-</a:t>
            </a:r>
            <a:r>
              <a:rPr lang="en-US" sz="4400" dirty="0" smtClean="0"/>
              <a:t>&gt; </a:t>
            </a:r>
            <a:r>
              <a:rPr lang="ru-RU" sz="4400" dirty="0" err="1" smtClean="0"/>
              <a:t>мульты</a:t>
            </a:r>
            <a:r>
              <a:rPr lang="ru-RU" sz="4400" dirty="0" smtClean="0"/>
              <a:t> и да поможет мне </a:t>
            </a:r>
            <a:r>
              <a:rPr lang="ru-RU" sz="4400" dirty="0" err="1" smtClean="0"/>
              <a:t>Бо</a:t>
            </a:r>
            <a:r>
              <a:rPr lang="ru-RU" sz="4400" dirty="0" smtClean="0"/>
              <a:t>!</a:t>
            </a:r>
            <a:endParaRPr lang="ru-RU" sz="4400" dirty="0" smtClean="0"/>
          </a:p>
        </p:txBody>
      </p:sp>
    </p:spTree>
    <p:custDataLst>
      <p:tags r:id="rId1"/>
    </p:custDataLst>
    <p:extLst>
      <p:ext uri="{BB962C8B-B14F-4D97-AF65-F5344CB8AC3E}">
        <p14:creationId xmlns:p14="http://schemas.microsoft.com/office/powerpoint/2010/main" val="1458440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smtClean="0"/>
              <a:t>Методы планирования эксперимента и оптимизаторы</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graphicFrame>
        <p:nvGraphicFramePr>
          <p:cNvPr id="7" name="Схема 6"/>
          <p:cNvGraphicFramePr/>
          <p:nvPr>
            <p:extLst>
              <p:ext uri="{D42A27DB-BD31-4B8C-83A1-F6EECF244321}">
                <p14:modId xmlns:p14="http://schemas.microsoft.com/office/powerpoint/2010/main" val="835779121"/>
              </p:ext>
            </p:extLst>
          </p:nvPr>
        </p:nvGraphicFramePr>
        <p:xfrm>
          <a:off x="814388" y="3167744"/>
          <a:ext cx="22790150" cy="845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29410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24317</TotalTime>
  <Words>3469</Words>
  <Application>Microsoft Office PowerPoint</Application>
  <PresentationFormat>Произвольный</PresentationFormat>
  <Paragraphs>288</Paragraphs>
  <Slides>16</Slides>
  <Notes>15</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16</vt:i4>
      </vt:variant>
    </vt:vector>
  </HeadingPairs>
  <TitlesOfParts>
    <vt:vector size="20" baseType="lpstr">
      <vt:lpstr>Arial</vt:lpstr>
      <vt:lpstr>Calibri</vt:lpstr>
      <vt:lpstr>Segoe UI</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Методы планирования эксперимента и оптимизаторы</vt:lpstr>
      <vt:lpstr>Разведочные расчеты</vt:lpstr>
      <vt:lpstr>Разведочные расчеты</vt:lpstr>
      <vt:lpstr>Методы планирования эксперимента и оптимизаторы</vt:lpstr>
      <vt:lpstr>Прокси модели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164</cp:revision>
  <dcterms:created xsi:type="dcterms:W3CDTF">2022-07-19T15:05:03Z</dcterms:created>
  <dcterms:modified xsi:type="dcterms:W3CDTF">2024-04-12T05:11:08Z</dcterms:modified>
</cp:coreProperties>
</file>